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62" r:id="rId4"/>
    <p:sldId id="263" r:id="rId5"/>
    <p:sldId id="258" r:id="rId6"/>
    <p:sldId id="264" r:id="rId7"/>
    <p:sldId id="260" r:id="rId8"/>
    <p:sldId id="265" r:id="rId9"/>
    <p:sldId id="266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2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955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4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74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53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8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9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28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0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29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66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3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CC2A4-733B-490E-AFEF-FAA9CE0F3FA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6CDD2-EA16-490A-892A-679274B7F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7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media-cache-ec0.pinimg.com/originals/c7/ac/e1/c7ace1756587d8305bf5f92618c17f1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3000" y="-1014693"/>
            <a:ext cx="6858000" cy="8887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8279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19C53-EA8C-4BA5-870A-2F0A1D149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i="1" dirty="0"/>
              <a:t>That’s not fair!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29528-1DB0-434B-AEE2-5B43E7105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Write a letter to a parent/principal explaining why you think one of the rules is unfair.</a:t>
            </a:r>
          </a:p>
        </p:txBody>
      </p:sp>
    </p:spTree>
    <p:extLst>
      <p:ext uri="{BB962C8B-B14F-4D97-AF65-F5344CB8AC3E}">
        <p14:creationId xmlns:p14="http://schemas.microsoft.com/office/powerpoint/2010/main" val="160923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537882" y="457200"/>
            <a:ext cx="8068236" cy="1532965"/>
          </a:xfrm>
          <a:custGeom>
            <a:avLst/>
            <a:gdLst>
              <a:gd name="connsiteX0" fmla="*/ 0 w 8939410"/>
              <a:gd name="connsiteY0" fmla="*/ 154985 h 1549853"/>
              <a:gd name="connsiteX1" fmla="*/ 154985 w 8939410"/>
              <a:gd name="connsiteY1" fmla="*/ 0 h 1549853"/>
              <a:gd name="connsiteX2" fmla="*/ 8784425 w 8939410"/>
              <a:gd name="connsiteY2" fmla="*/ 0 h 1549853"/>
              <a:gd name="connsiteX3" fmla="*/ 8939410 w 8939410"/>
              <a:gd name="connsiteY3" fmla="*/ 154985 h 1549853"/>
              <a:gd name="connsiteX4" fmla="*/ 8939410 w 8939410"/>
              <a:gd name="connsiteY4" fmla="*/ 1394868 h 1549853"/>
              <a:gd name="connsiteX5" fmla="*/ 8784425 w 8939410"/>
              <a:gd name="connsiteY5" fmla="*/ 1549853 h 1549853"/>
              <a:gd name="connsiteX6" fmla="*/ 154985 w 8939410"/>
              <a:gd name="connsiteY6" fmla="*/ 1549853 h 1549853"/>
              <a:gd name="connsiteX7" fmla="*/ 0 w 8939410"/>
              <a:gd name="connsiteY7" fmla="*/ 1394868 h 1549853"/>
              <a:gd name="connsiteX8" fmla="*/ 0 w 8939410"/>
              <a:gd name="connsiteY8" fmla="*/ 154985 h 154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410" h="1549853">
                <a:moveTo>
                  <a:pt x="0" y="154985"/>
                </a:moveTo>
                <a:cubicBezTo>
                  <a:pt x="0" y="69389"/>
                  <a:pt x="69389" y="0"/>
                  <a:pt x="154985" y="0"/>
                </a:cubicBezTo>
                <a:lnTo>
                  <a:pt x="8784425" y="0"/>
                </a:lnTo>
                <a:cubicBezTo>
                  <a:pt x="8870021" y="0"/>
                  <a:pt x="8939410" y="69389"/>
                  <a:pt x="8939410" y="154985"/>
                </a:cubicBezTo>
                <a:lnTo>
                  <a:pt x="8939410" y="1394868"/>
                </a:lnTo>
                <a:cubicBezTo>
                  <a:pt x="8939410" y="1480464"/>
                  <a:pt x="8870021" y="1549853"/>
                  <a:pt x="8784425" y="1549853"/>
                </a:cubicBezTo>
                <a:lnTo>
                  <a:pt x="154985" y="1549853"/>
                </a:lnTo>
                <a:cubicBezTo>
                  <a:pt x="69389" y="1549853"/>
                  <a:pt x="0" y="1480464"/>
                  <a:pt x="0" y="1394868"/>
                </a:cubicBezTo>
                <a:lnTo>
                  <a:pt x="0" y="154985"/>
                </a:lnTo>
                <a:close/>
              </a:path>
            </a:pathLst>
          </a:custGeom>
          <a:solidFill>
            <a:srgbClr val="008080"/>
          </a:solidFill>
          <a:ln w="28575">
            <a:solidFill>
              <a:srgbClr val="FF3300"/>
            </a:solidFill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08995" tIns="308995" rIns="308995" bIns="308995" numCol="1" spcCol="1270" anchor="ctr" anchorCtr="0">
            <a:noAutofit/>
          </a:bodyPr>
          <a:lstStyle/>
          <a:p>
            <a:pPr algn="ctr" defTabSz="3137814">
              <a:spcBef>
                <a:spcPct val="0"/>
              </a:spcBef>
              <a:spcAft>
                <a:spcPct val="35000"/>
              </a:spcAft>
            </a:pPr>
            <a:r>
              <a:rPr lang="en-US" sz="8000" dirty="0">
                <a:latin typeface="KG HAPPY" panose="02000000000000000000" pitchFamily="2" charset="0"/>
              </a:rPr>
              <a:t>Claim</a:t>
            </a:r>
            <a:endParaRPr lang="en-US" sz="4236" dirty="0">
              <a:latin typeface="KG When Oceans Rise" panose="02000506000000020003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932039" y="2286000"/>
            <a:ext cx="6674076" cy="1548581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008080"/>
          </a:solidFill>
          <a:ln w="28575">
            <a:solidFill>
              <a:srgbClr val="FF3300"/>
            </a:solidFill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2676" tIns="242676" rIns="242676" bIns="242676" numCol="1" spcCol="1270" anchor="t" anchorCtr="0">
            <a:noAutofit/>
          </a:bodyPr>
          <a:lstStyle/>
          <a:p>
            <a:pPr algn="ctr" defTabSz="2353361">
              <a:lnSpc>
                <a:spcPct val="70000"/>
              </a:lnSpc>
              <a:spcBef>
                <a:spcPct val="0"/>
              </a:spcBef>
            </a:pPr>
            <a:r>
              <a:rPr lang="en-US" sz="5294" dirty="0">
                <a:latin typeface="KG When Oceans Rise" panose="02000506000000020003" pitchFamily="2" charset="0"/>
              </a:rPr>
              <a:t>Statement the writer is trying to prove is true</a:t>
            </a:r>
            <a:endParaRPr lang="en-US" sz="3177" dirty="0">
              <a:latin typeface="KG When Oceans Rise" panose="02000506000000020003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57"/>
          <a:stretch/>
        </p:blipFill>
        <p:spPr>
          <a:xfrm>
            <a:off x="537882" y="2156030"/>
            <a:ext cx="1287719" cy="428625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09716" y="3834581"/>
            <a:ext cx="383458" cy="575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>
            <a:off x="2632587" y="4112035"/>
            <a:ext cx="3878826" cy="2330245"/>
          </a:xfrm>
          <a:prstGeom prst="wedgeRoundRectCallout">
            <a:avLst>
              <a:gd name="adj1" fmla="val -74825"/>
              <a:gd name="adj2" fmla="val -68513"/>
              <a:gd name="adj3" fmla="val 16667"/>
            </a:avLst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916493" y="4299155"/>
            <a:ext cx="33110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Wednesday" panose="02000603000000000000" pitchFamily="2" charset="0"/>
                <a:ea typeface="Wednesday" panose="02000603000000000000" pitchFamily="2" charset="0"/>
              </a:rPr>
              <a:t>Mom, I need a car.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69"/>
          <a:stretch/>
        </p:blipFill>
        <p:spPr>
          <a:xfrm>
            <a:off x="6777315" y="4036580"/>
            <a:ext cx="1828800" cy="248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92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537882" y="457200"/>
            <a:ext cx="8068236" cy="1532965"/>
          </a:xfrm>
          <a:custGeom>
            <a:avLst/>
            <a:gdLst>
              <a:gd name="connsiteX0" fmla="*/ 0 w 8939410"/>
              <a:gd name="connsiteY0" fmla="*/ 154985 h 1549853"/>
              <a:gd name="connsiteX1" fmla="*/ 154985 w 8939410"/>
              <a:gd name="connsiteY1" fmla="*/ 0 h 1549853"/>
              <a:gd name="connsiteX2" fmla="*/ 8784425 w 8939410"/>
              <a:gd name="connsiteY2" fmla="*/ 0 h 1549853"/>
              <a:gd name="connsiteX3" fmla="*/ 8939410 w 8939410"/>
              <a:gd name="connsiteY3" fmla="*/ 154985 h 1549853"/>
              <a:gd name="connsiteX4" fmla="*/ 8939410 w 8939410"/>
              <a:gd name="connsiteY4" fmla="*/ 1394868 h 1549853"/>
              <a:gd name="connsiteX5" fmla="*/ 8784425 w 8939410"/>
              <a:gd name="connsiteY5" fmla="*/ 1549853 h 1549853"/>
              <a:gd name="connsiteX6" fmla="*/ 154985 w 8939410"/>
              <a:gd name="connsiteY6" fmla="*/ 1549853 h 1549853"/>
              <a:gd name="connsiteX7" fmla="*/ 0 w 8939410"/>
              <a:gd name="connsiteY7" fmla="*/ 1394868 h 1549853"/>
              <a:gd name="connsiteX8" fmla="*/ 0 w 8939410"/>
              <a:gd name="connsiteY8" fmla="*/ 154985 h 154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410" h="1549853">
                <a:moveTo>
                  <a:pt x="0" y="154985"/>
                </a:moveTo>
                <a:cubicBezTo>
                  <a:pt x="0" y="69389"/>
                  <a:pt x="69389" y="0"/>
                  <a:pt x="154985" y="0"/>
                </a:cubicBezTo>
                <a:lnTo>
                  <a:pt x="8784425" y="0"/>
                </a:lnTo>
                <a:cubicBezTo>
                  <a:pt x="8870021" y="0"/>
                  <a:pt x="8939410" y="69389"/>
                  <a:pt x="8939410" y="154985"/>
                </a:cubicBezTo>
                <a:lnTo>
                  <a:pt x="8939410" y="1394868"/>
                </a:lnTo>
                <a:cubicBezTo>
                  <a:pt x="8939410" y="1480464"/>
                  <a:pt x="8870021" y="1549853"/>
                  <a:pt x="8784425" y="1549853"/>
                </a:cubicBezTo>
                <a:lnTo>
                  <a:pt x="154985" y="1549853"/>
                </a:lnTo>
                <a:cubicBezTo>
                  <a:pt x="69389" y="1549853"/>
                  <a:pt x="0" y="1480464"/>
                  <a:pt x="0" y="1394868"/>
                </a:cubicBezTo>
                <a:lnTo>
                  <a:pt x="0" y="154985"/>
                </a:lnTo>
                <a:close/>
              </a:path>
            </a:pathLst>
          </a:custGeom>
          <a:solidFill>
            <a:srgbClr val="FF3300"/>
          </a:solidFill>
          <a:ln w="28575">
            <a:solidFill>
              <a:srgbClr val="008080"/>
            </a:solidFill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82101" tIns="282101" rIns="282101" bIns="282101" numCol="1" spcCol="1270" anchor="ctr" anchorCtr="0">
            <a:noAutofit/>
          </a:bodyPr>
          <a:lstStyle/>
          <a:p>
            <a:pPr algn="ctr" defTabSz="282403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0" dirty="0">
                <a:solidFill>
                  <a:schemeClr val="bg1"/>
                </a:solidFill>
                <a:latin typeface="KG HAPPY" panose="02000000000000000000" pitchFamily="2" charset="0"/>
              </a:rPr>
              <a:t>Reason</a:t>
            </a:r>
            <a:endParaRPr lang="en-US" sz="6353" dirty="0">
              <a:solidFill>
                <a:schemeClr val="bg1"/>
              </a:solidFill>
              <a:latin typeface="KG HAPPY" panose="02000000000000000000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153265" y="2286000"/>
            <a:ext cx="6452850" cy="1532965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FF3300"/>
          </a:solidFill>
          <a:ln w="28575">
            <a:solidFill>
              <a:srgbClr val="008080"/>
            </a:solidFill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2676" tIns="242676" rIns="242676" bIns="242676" numCol="1" spcCol="1270" anchor="t" anchorCtr="0">
            <a:noAutofit/>
          </a:bodyPr>
          <a:lstStyle/>
          <a:p>
            <a:pPr algn="ctr" defTabSz="2353361">
              <a:lnSpc>
                <a:spcPct val="7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294" dirty="0">
                <a:solidFill>
                  <a:schemeClr val="bg1"/>
                </a:solidFill>
                <a:latin typeface="KG When Oceans Rise" panose="02000506000000020003" pitchFamily="2" charset="0"/>
              </a:rPr>
              <a:t>Statement supporting the claim, tells why</a:t>
            </a:r>
            <a:endParaRPr lang="en-US" sz="6353" dirty="0">
              <a:solidFill>
                <a:schemeClr val="bg1"/>
              </a:solidFill>
              <a:latin typeface="KG HAPPY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57"/>
          <a:stretch/>
        </p:blipFill>
        <p:spPr>
          <a:xfrm>
            <a:off x="537882" y="2156030"/>
            <a:ext cx="1287719" cy="428625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632587" y="4141531"/>
            <a:ext cx="3878826" cy="2330245"/>
          </a:xfrm>
          <a:prstGeom prst="wedgeRoundRectCallout">
            <a:avLst>
              <a:gd name="adj1" fmla="val -74825"/>
              <a:gd name="adj2" fmla="val -68513"/>
              <a:gd name="adj3" fmla="val 16667"/>
            </a:avLst>
          </a:prstGeom>
          <a:solidFill>
            <a:srgbClr val="00808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632587" y="4299155"/>
            <a:ext cx="38788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Wednesday" panose="02000603000000000000" pitchFamily="2" charset="0"/>
                <a:ea typeface="Wednesday" panose="02000603000000000000" pitchFamily="2" charset="0"/>
              </a:rPr>
              <a:t>Because I have places to go that you cannot take me.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69"/>
          <a:stretch/>
        </p:blipFill>
        <p:spPr>
          <a:xfrm>
            <a:off x="6777315" y="4036580"/>
            <a:ext cx="1828800" cy="2481154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09716" y="3834581"/>
            <a:ext cx="383458" cy="575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57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537882" y="457200"/>
            <a:ext cx="8068236" cy="1532965"/>
          </a:xfrm>
          <a:custGeom>
            <a:avLst/>
            <a:gdLst>
              <a:gd name="connsiteX0" fmla="*/ 0 w 8939410"/>
              <a:gd name="connsiteY0" fmla="*/ 154985 h 1549853"/>
              <a:gd name="connsiteX1" fmla="*/ 154985 w 8939410"/>
              <a:gd name="connsiteY1" fmla="*/ 0 h 1549853"/>
              <a:gd name="connsiteX2" fmla="*/ 8784425 w 8939410"/>
              <a:gd name="connsiteY2" fmla="*/ 0 h 1549853"/>
              <a:gd name="connsiteX3" fmla="*/ 8939410 w 8939410"/>
              <a:gd name="connsiteY3" fmla="*/ 154985 h 1549853"/>
              <a:gd name="connsiteX4" fmla="*/ 8939410 w 8939410"/>
              <a:gd name="connsiteY4" fmla="*/ 1394868 h 1549853"/>
              <a:gd name="connsiteX5" fmla="*/ 8784425 w 8939410"/>
              <a:gd name="connsiteY5" fmla="*/ 1549853 h 1549853"/>
              <a:gd name="connsiteX6" fmla="*/ 154985 w 8939410"/>
              <a:gd name="connsiteY6" fmla="*/ 1549853 h 1549853"/>
              <a:gd name="connsiteX7" fmla="*/ 0 w 8939410"/>
              <a:gd name="connsiteY7" fmla="*/ 1394868 h 1549853"/>
              <a:gd name="connsiteX8" fmla="*/ 0 w 8939410"/>
              <a:gd name="connsiteY8" fmla="*/ 154985 h 154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410" h="1549853">
                <a:moveTo>
                  <a:pt x="0" y="154985"/>
                </a:moveTo>
                <a:cubicBezTo>
                  <a:pt x="0" y="69389"/>
                  <a:pt x="69389" y="0"/>
                  <a:pt x="154985" y="0"/>
                </a:cubicBezTo>
                <a:lnTo>
                  <a:pt x="8784425" y="0"/>
                </a:lnTo>
                <a:cubicBezTo>
                  <a:pt x="8870021" y="0"/>
                  <a:pt x="8939410" y="69389"/>
                  <a:pt x="8939410" y="154985"/>
                </a:cubicBezTo>
                <a:lnTo>
                  <a:pt x="8939410" y="1394868"/>
                </a:lnTo>
                <a:cubicBezTo>
                  <a:pt x="8939410" y="1480464"/>
                  <a:pt x="8870021" y="1549853"/>
                  <a:pt x="8784425" y="1549853"/>
                </a:cubicBezTo>
                <a:lnTo>
                  <a:pt x="154985" y="1549853"/>
                </a:lnTo>
                <a:cubicBezTo>
                  <a:pt x="69389" y="1549853"/>
                  <a:pt x="0" y="1480464"/>
                  <a:pt x="0" y="1394868"/>
                </a:cubicBezTo>
                <a:lnTo>
                  <a:pt x="0" y="154985"/>
                </a:lnTo>
                <a:close/>
              </a:path>
            </a:pathLst>
          </a:custGeom>
          <a:solidFill>
            <a:srgbClr val="008080"/>
          </a:solidFill>
          <a:ln w="28575">
            <a:solidFill>
              <a:srgbClr val="FF3300"/>
            </a:solidFill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82101" tIns="282101" rIns="282101" bIns="282101" numCol="1" spcCol="1270" anchor="ctr" anchorCtr="0">
            <a:noAutofit/>
          </a:bodyPr>
          <a:lstStyle/>
          <a:p>
            <a:pPr algn="ctr" defTabSz="282403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0" dirty="0">
                <a:latin typeface="KG HAPPY" panose="02000000000000000000" pitchFamily="2" charset="0"/>
              </a:rPr>
              <a:t>Evidence</a:t>
            </a:r>
            <a:endParaRPr lang="en-US" sz="6353" dirty="0">
              <a:latin typeface="KG HAPPY" panose="02000000000000000000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241755" y="2286000"/>
            <a:ext cx="6364360" cy="1532965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008080"/>
          </a:solidFill>
          <a:ln w="28575">
            <a:solidFill>
              <a:srgbClr val="FF3300"/>
            </a:solidFill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2676" tIns="242676" rIns="242676" bIns="242676" numCol="1" spcCol="1270" anchor="ctr" anchorCtr="0">
            <a:noAutofit/>
          </a:bodyPr>
          <a:lstStyle/>
          <a:p>
            <a:pPr algn="ctr" defTabSz="2353361">
              <a:lnSpc>
                <a:spcPct val="7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294" dirty="0">
                <a:latin typeface="KG When Oceans Rise" panose="02000506000000020003" pitchFamily="2" charset="0"/>
              </a:rPr>
              <a:t>Proof from a credible source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57"/>
          <a:stretch/>
        </p:blipFill>
        <p:spPr>
          <a:xfrm>
            <a:off x="537882" y="2156030"/>
            <a:ext cx="1287719" cy="428625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632587" y="4112035"/>
            <a:ext cx="3878826" cy="2330245"/>
          </a:xfrm>
          <a:prstGeom prst="wedgeRoundRectCallout">
            <a:avLst>
              <a:gd name="adj1" fmla="val -74825"/>
              <a:gd name="adj2" fmla="val -68513"/>
              <a:gd name="adj3" fmla="val 16667"/>
            </a:avLst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717390" y="4215328"/>
            <a:ext cx="37092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Wednesday" panose="02000603000000000000" pitchFamily="2" charset="0"/>
                <a:ea typeface="Wednesday" panose="02000603000000000000" pitchFamily="2" charset="0"/>
              </a:rPr>
              <a:t>ACT prep is at 4 when you’re at work.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69"/>
          <a:stretch/>
        </p:blipFill>
        <p:spPr>
          <a:xfrm>
            <a:off x="6777315" y="4036580"/>
            <a:ext cx="1828800" cy="2481154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09716" y="3834581"/>
            <a:ext cx="383458" cy="575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5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537882" y="457200"/>
            <a:ext cx="8068236" cy="1532965"/>
          </a:xfrm>
          <a:custGeom>
            <a:avLst/>
            <a:gdLst>
              <a:gd name="connsiteX0" fmla="*/ 0 w 8939410"/>
              <a:gd name="connsiteY0" fmla="*/ 154985 h 1549853"/>
              <a:gd name="connsiteX1" fmla="*/ 154985 w 8939410"/>
              <a:gd name="connsiteY1" fmla="*/ 0 h 1549853"/>
              <a:gd name="connsiteX2" fmla="*/ 8784425 w 8939410"/>
              <a:gd name="connsiteY2" fmla="*/ 0 h 1549853"/>
              <a:gd name="connsiteX3" fmla="*/ 8939410 w 8939410"/>
              <a:gd name="connsiteY3" fmla="*/ 154985 h 1549853"/>
              <a:gd name="connsiteX4" fmla="*/ 8939410 w 8939410"/>
              <a:gd name="connsiteY4" fmla="*/ 1394868 h 1549853"/>
              <a:gd name="connsiteX5" fmla="*/ 8784425 w 8939410"/>
              <a:gd name="connsiteY5" fmla="*/ 1549853 h 1549853"/>
              <a:gd name="connsiteX6" fmla="*/ 154985 w 8939410"/>
              <a:gd name="connsiteY6" fmla="*/ 1549853 h 1549853"/>
              <a:gd name="connsiteX7" fmla="*/ 0 w 8939410"/>
              <a:gd name="connsiteY7" fmla="*/ 1394868 h 1549853"/>
              <a:gd name="connsiteX8" fmla="*/ 0 w 8939410"/>
              <a:gd name="connsiteY8" fmla="*/ 154985 h 154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410" h="1549853">
                <a:moveTo>
                  <a:pt x="0" y="154985"/>
                </a:moveTo>
                <a:cubicBezTo>
                  <a:pt x="0" y="69389"/>
                  <a:pt x="69389" y="0"/>
                  <a:pt x="154985" y="0"/>
                </a:cubicBezTo>
                <a:lnTo>
                  <a:pt x="8784425" y="0"/>
                </a:lnTo>
                <a:cubicBezTo>
                  <a:pt x="8870021" y="0"/>
                  <a:pt x="8939410" y="69389"/>
                  <a:pt x="8939410" y="154985"/>
                </a:cubicBezTo>
                <a:lnTo>
                  <a:pt x="8939410" y="1394868"/>
                </a:lnTo>
                <a:cubicBezTo>
                  <a:pt x="8939410" y="1480464"/>
                  <a:pt x="8870021" y="1549853"/>
                  <a:pt x="8784425" y="1549853"/>
                </a:cubicBezTo>
                <a:lnTo>
                  <a:pt x="154985" y="1549853"/>
                </a:lnTo>
                <a:cubicBezTo>
                  <a:pt x="69389" y="1549853"/>
                  <a:pt x="0" y="1480464"/>
                  <a:pt x="0" y="1394868"/>
                </a:cubicBezTo>
                <a:lnTo>
                  <a:pt x="0" y="154985"/>
                </a:lnTo>
                <a:close/>
              </a:path>
            </a:pathLst>
          </a:custGeom>
          <a:solidFill>
            <a:srgbClr val="FF3300"/>
          </a:solidFill>
          <a:ln w="28575">
            <a:solidFill>
              <a:srgbClr val="008080"/>
            </a:solidFill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054" tIns="282101" rIns="40054" bIns="282101" numCol="1" spcCol="1270" anchor="ctr" anchorCtr="0">
            <a:noAutofit/>
          </a:bodyPr>
          <a:lstStyle/>
          <a:p>
            <a:pPr algn="ctr" defTabSz="282403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0" dirty="0">
                <a:solidFill>
                  <a:schemeClr val="bg1"/>
                </a:solidFill>
                <a:latin typeface="KG HAPPY" panose="02000000000000000000" pitchFamily="2" charset="0"/>
              </a:rPr>
              <a:t>Explanation</a:t>
            </a:r>
            <a:endParaRPr lang="en-US" sz="6353" dirty="0">
              <a:solidFill>
                <a:schemeClr val="bg1"/>
              </a:solidFill>
              <a:latin typeface="KG HAPPY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050025" y="2286000"/>
            <a:ext cx="6556089" cy="1532965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FF3300"/>
          </a:solidFill>
          <a:ln w="28575">
            <a:solidFill>
              <a:srgbClr val="008080"/>
            </a:solidFill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970" tIns="242676" rIns="40970" bIns="242676" numCol="1" spcCol="1270" anchor="t" anchorCtr="0">
            <a:noAutofit/>
          </a:bodyPr>
          <a:lstStyle/>
          <a:p>
            <a:pPr algn="ctr" defTabSz="2353361">
              <a:lnSpc>
                <a:spcPct val="7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294" dirty="0">
                <a:solidFill>
                  <a:schemeClr val="bg1"/>
                </a:solidFill>
                <a:latin typeface="KG When Oceans Rise" panose="02000506000000020003" pitchFamily="2" charset="0"/>
              </a:rPr>
              <a:t>Explains what the evidence proves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57"/>
          <a:stretch/>
        </p:blipFill>
        <p:spPr>
          <a:xfrm>
            <a:off x="537882" y="2156030"/>
            <a:ext cx="1287719" cy="428625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2632587" y="4112035"/>
            <a:ext cx="3878826" cy="2330245"/>
          </a:xfrm>
          <a:prstGeom prst="wedgeRoundRectCallout">
            <a:avLst>
              <a:gd name="adj1" fmla="val -74825"/>
              <a:gd name="adj2" fmla="val -68513"/>
              <a:gd name="adj3" fmla="val 16667"/>
            </a:avLst>
          </a:prstGeom>
          <a:solidFill>
            <a:srgbClr val="00808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632587" y="4215328"/>
            <a:ext cx="38788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Wednesday" panose="02000603000000000000" pitchFamily="2" charset="0"/>
                <a:ea typeface="Wednesday" panose="02000603000000000000" pitchFamily="2" charset="0"/>
              </a:rPr>
              <a:t>Since ACT prep is at 4, I’ll need a car to drive myself.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69"/>
          <a:stretch/>
        </p:blipFill>
        <p:spPr>
          <a:xfrm>
            <a:off x="6777315" y="4036580"/>
            <a:ext cx="1828800" cy="2481154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309716" y="3834581"/>
            <a:ext cx="383458" cy="575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91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537885" y="457200"/>
            <a:ext cx="8068230" cy="1532965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008080"/>
          </a:solidFill>
          <a:ln w="28575">
            <a:solidFill>
              <a:srgbClr val="FF3300"/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83017" tIns="283017" rIns="283017" bIns="283017" numCol="1" spcCol="1270" anchor="ctr" anchorCtr="0">
            <a:noAutofit/>
          </a:bodyPr>
          <a:lstStyle/>
          <a:p>
            <a:pPr algn="ctr" defTabSz="282403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0" dirty="0">
                <a:latin typeface="KG HAPPY" panose="02000000000000000000" pitchFamily="2" charset="0"/>
              </a:rPr>
              <a:t>So What? </a:t>
            </a:r>
          </a:p>
        </p:txBody>
      </p:sp>
      <p:sp>
        <p:nvSpPr>
          <p:cNvPr id="7" name="Freeform 6"/>
          <p:cNvSpPr/>
          <p:nvPr/>
        </p:nvSpPr>
        <p:spPr>
          <a:xfrm>
            <a:off x="2064773" y="2286000"/>
            <a:ext cx="6541341" cy="943897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008080"/>
          </a:solidFill>
          <a:ln w="28575">
            <a:solidFill>
              <a:srgbClr val="FF3300"/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2676" tIns="242676" rIns="242676" bIns="242676" numCol="1" spcCol="1270" anchor="t" anchorCtr="0">
            <a:noAutofit/>
          </a:bodyPr>
          <a:lstStyle/>
          <a:p>
            <a:pPr algn="ctr" defTabSz="2353361">
              <a:lnSpc>
                <a:spcPct val="70000"/>
              </a:lnSpc>
              <a:spcBef>
                <a:spcPct val="0"/>
              </a:spcBef>
            </a:pPr>
            <a:r>
              <a:rPr lang="en-US" sz="5294" dirty="0">
                <a:latin typeface="KG When Oceans Rise" panose="02000506000000020003" pitchFamily="2" charset="0"/>
              </a:rPr>
              <a:t>Why should they care</a:t>
            </a:r>
            <a:endParaRPr lang="en-US" sz="3177" dirty="0">
              <a:latin typeface="KG When Oceans Rise" panose="02000506000000020003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57"/>
          <a:stretch/>
        </p:blipFill>
        <p:spPr>
          <a:xfrm>
            <a:off x="537882" y="2156030"/>
            <a:ext cx="1287719" cy="428625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632587" y="3362633"/>
            <a:ext cx="4417142" cy="3079648"/>
          </a:xfrm>
          <a:prstGeom prst="wedgeRoundRectCallout">
            <a:avLst>
              <a:gd name="adj1" fmla="val -75585"/>
              <a:gd name="adj2" fmla="val -48399"/>
              <a:gd name="adj3" fmla="val 16667"/>
            </a:avLst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733056" y="3308946"/>
            <a:ext cx="422818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Wednesday" panose="02000603000000000000" pitchFamily="2" charset="0"/>
                <a:ea typeface="Wednesday" panose="02000603000000000000" pitchFamily="2" charset="0"/>
              </a:rPr>
              <a:t>I know you want me to take ACT prep and improve my score, but I’ll need a car to do that for you. 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69"/>
          <a:stretch/>
        </p:blipFill>
        <p:spPr>
          <a:xfrm>
            <a:off x="6777315" y="4036580"/>
            <a:ext cx="1828800" cy="2481154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09716" y="3834581"/>
            <a:ext cx="383458" cy="575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91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537885" y="457200"/>
            <a:ext cx="8068230" cy="1532965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FF3300"/>
          </a:solidFill>
          <a:ln w="28575">
            <a:solidFill>
              <a:srgbClr val="008080"/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970" tIns="283017" rIns="40970" bIns="283017" numCol="1" spcCol="1270" anchor="ctr" anchorCtr="0">
            <a:noAutofit/>
          </a:bodyPr>
          <a:lstStyle/>
          <a:p>
            <a:pPr algn="ctr" defTabSz="282403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7200" dirty="0">
                <a:solidFill>
                  <a:schemeClr val="bg1"/>
                </a:solidFill>
                <a:latin typeface="KG HAPPY" panose="02000000000000000000" pitchFamily="2" charset="0"/>
              </a:rPr>
              <a:t>Counterclaim</a:t>
            </a:r>
            <a:endParaRPr lang="en-US" sz="6353" dirty="0">
              <a:solidFill>
                <a:schemeClr val="bg1"/>
              </a:solidFill>
              <a:latin typeface="KG HAPPY" panose="02000000000000000000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182761" y="2286000"/>
            <a:ext cx="6423354" cy="1532965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FF3300"/>
          </a:solidFill>
          <a:ln w="28575">
            <a:solidFill>
              <a:srgbClr val="008080"/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2676" tIns="242676" rIns="242676" bIns="242676" numCol="1" spcCol="1270" anchor="t" anchorCtr="0">
            <a:noAutofit/>
          </a:bodyPr>
          <a:lstStyle/>
          <a:p>
            <a:pPr algn="ctr" defTabSz="2353361">
              <a:lnSpc>
                <a:spcPct val="70000"/>
              </a:lnSpc>
              <a:spcBef>
                <a:spcPct val="0"/>
              </a:spcBef>
            </a:pPr>
            <a:r>
              <a:rPr lang="en-US" sz="4800" dirty="0">
                <a:solidFill>
                  <a:schemeClr val="bg1"/>
                </a:solidFill>
                <a:latin typeface="KG When Oceans Rise" panose="02000506000000020003" pitchFamily="2" charset="0"/>
              </a:rPr>
              <a:t>Statement opposing the claim, opposing argument</a:t>
            </a:r>
            <a:endParaRPr lang="en-US" sz="4800" dirty="0">
              <a:solidFill>
                <a:schemeClr val="bg1"/>
              </a:solidFill>
              <a:latin typeface="KG HAPPY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57"/>
          <a:stretch/>
        </p:blipFill>
        <p:spPr>
          <a:xfrm>
            <a:off x="537882" y="2156030"/>
            <a:ext cx="1287719" cy="428625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632587" y="4112035"/>
            <a:ext cx="3878826" cy="2330245"/>
          </a:xfrm>
          <a:prstGeom prst="wedgeRoundRectCallout">
            <a:avLst>
              <a:gd name="adj1" fmla="val -74825"/>
              <a:gd name="adj2" fmla="val -68513"/>
              <a:gd name="adj3" fmla="val 16667"/>
            </a:avLst>
          </a:prstGeom>
          <a:solidFill>
            <a:srgbClr val="00808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916493" y="4215328"/>
            <a:ext cx="33110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Wednesday" panose="02000603000000000000" pitchFamily="2" charset="0"/>
                <a:ea typeface="Wednesday" panose="02000603000000000000" pitchFamily="2" charset="0"/>
              </a:rPr>
              <a:t>I know you think I could ride with friends,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69"/>
          <a:stretch/>
        </p:blipFill>
        <p:spPr>
          <a:xfrm>
            <a:off x="6777315" y="4036580"/>
            <a:ext cx="1828800" cy="2481154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09716" y="3834581"/>
            <a:ext cx="383458" cy="575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30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537885" y="457200"/>
            <a:ext cx="8068230" cy="1532965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008080"/>
          </a:solidFill>
          <a:ln w="28575">
            <a:solidFill>
              <a:srgbClr val="FF3300"/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2506" tIns="222506" rIns="222506" bIns="222506" numCol="1" spcCol="1270" anchor="ctr" anchorCtr="0">
            <a:noAutofit/>
          </a:bodyPr>
          <a:lstStyle/>
          <a:p>
            <a:pPr algn="ctr" defTabSz="2118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400" dirty="0">
                <a:latin typeface="KG HAPPY" panose="02000000000000000000" pitchFamily="2" charset="0"/>
              </a:rPr>
              <a:t>Counterargument</a:t>
            </a:r>
            <a:endParaRPr lang="en-US" sz="6353" dirty="0">
              <a:latin typeface="KG HAPPY" panose="02000000000000000000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153265" y="2286001"/>
            <a:ext cx="6452850" cy="1135626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008080"/>
          </a:solidFill>
          <a:ln w="28575">
            <a:solidFill>
              <a:srgbClr val="FF3300"/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2676" tIns="242676" rIns="242676" bIns="242676" numCol="1" spcCol="1270" anchor="ctr" anchorCtr="0">
            <a:noAutofit/>
          </a:bodyPr>
          <a:lstStyle/>
          <a:p>
            <a:pPr algn="ctr" defTabSz="2353361">
              <a:lnSpc>
                <a:spcPct val="70000"/>
              </a:lnSpc>
              <a:spcBef>
                <a:spcPct val="0"/>
              </a:spcBef>
            </a:pPr>
            <a:r>
              <a:rPr lang="en-US" sz="4400" dirty="0">
                <a:latin typeface="KG When Oceans Rise" panose="02000506000000020003" pitchFamily="2" charset="0"/>
              </a:rPr>
              <a:t>Rebuttal to the counterclaim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57"/>
          <a:stretch/>
        </p:blipFill>
        <p:spPr>
          <a:xfrm>
            <a:off x="537882" y="2156030"/>
            <a:ext cx="1287719" cy="428625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632587" y="4112035"/>
            <a:ext cx="3878826" cy="2330245"/>
          </a:xfrm>
          <a:prstGeom prst="wedgeRoundRectCallout">
            <a:avLst>
              <a:gd name="adj1" fmla="val -74825"/>
              <a:gd name="adj2" fmla="val -68513"/>
              <a:gd name="adj3" fmla="val 16667"/>
            </a:avLst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774540" y="4215328"/>
            <a:ext cx="35949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Wednesday" panose="02000603000000000000" pitchFamily="2" charset="0"/>
                <a:ea typeface="Wednesday" panose="02000603000000000000" pitchFamily="2" charset="0"/>
              </a:rPr>
              <a:t>But, none of my friends are taking ACT Prep.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69"/>
          <a:stretch/>
        </p:blipFill>
        <p:spPr>
          <a:xfrm>
            <a:off x="6777315" y="4036580"/>
            <a:ext cx="1828800" cy="2481154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09716" y="3834581"/>
            <a:ext cx="383458" cy="575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75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2344993" y="2286000"/>
            <a:ext cx="6261121" cy="1532965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FF3300"/>
          </a:solidFill>
          <a:ln w="28575">
            <a:solidFill>
              <a:srgbClr val="008080"/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970" tIns="242676" rIns="40970" bIns="242676" numCol="1" spcCol="1270" anchor="t" anchorCtr="0">
            <a:noAutofit/>
          </a:bodyPr>
          <a:lstStyle/>
          <a:p>
            <a:pPr algn="ctr" defTabSz="2353361">
              <a:lnSpc>
                <a:spcPct val="70000"/>
              </a:lnSpc>
              <a:spcBef>
                <a:spcPct val="0"/>
              </a:spcBef>
            </a:pPr>
            <a:r>
              <a:rPr lang="en-US" sz="5294" dirty="0">
                <a:solidFill>
                  <a:schemeClr val="bg1"/>
                </a:solidFill>
                <a:latin typeface="KG When Oceans Rise" panose="02000506000000020003" pitchFamily="2" charset="0"/>
              </a:rPr>
              <a:t>Restates claim, summarizes argument</a:t>
            </a:r>
          </a:p>
        </p:txBody>
      </p:sp>
      <p:sp>
        <p:nvSpPr>
          <p:cNvPr id="7" name="Freeform 6"/>
          <p:cNvSpPr/>
          <p:nvPr/>
        </p:nvSpPr>
        <p:spPr>
          <a:xfrm>
            <a:off x="537885" y="457200"/>
            <a:ext cx="8068230" cy="1532965"/>
          </a:xfrm>
          <a:custGeom>
            <a:avLst/>
            <a:gdLst>
              <a:gd name="connsiteX0" fmla="*/ 0 w 9143994"/>
              <a:gd name="connsiteY0" fmla="*/ 158532 h 1585323"/>
              <a:gd name="connsiteX1" fmla="*/ 158532 w 9143994"/>
              <a:gd name="connsiteY1" fmla="*/ 0 h 1585323"/>
              <a:gd name="connsiteX2" fmla="*/ 8985462 w 9143994"/>
              <a:gd name="connsiteY2" fmla="*/ 0 h 1585323"/>
              <a:gd name="connsiteX3" fmla="*/ 9143994 w 9143994"/>
              <a:gd name="connsiteY3" fmla="*/ 158532 h 1585323"/>
              <a:gd name="connsiteX4" fmla="*/ 9143994 w 9143994"/>
              <a:gd name="connsiteY4" fmla="*/ 1426791 h 1585323"/>
              <a:gd name="connsiteX5" fmla="*/ 8985462 w 9143994"/>
              <a:gd name="connsiteY5" fmla="*/ 1585323 h 1585323"/>
              <a:gd name="connsiteX6" fmla="*/ 158532 w 9143994"/>
              <a:gd name="connsiteY6" fmla="*/ 1585323 h 1585323"/>
              <a:gd name="connsiteX7" fmla="*/ 0 w 9143994"/>
              <a:gd name="connsiteY7" fmla="*/ 1426791 h 1585323"/>
              <a:gd name="connsiteX8" fmla="*/ 0 w 9143994"/>
              <a:gd name="connsiteY8" fmla="*/ 158532 h 1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3994" h="1585323">
                <a:moveTo>
                  <a:pt x="0" y="158532"/>
                </a:moveTo>
                <a:cubicBezTo>
                  <a:pt x="0" y="70977"/>
                  <a:pt x="70977" y="0"/>
                  <a:pt x="158532" y="0"/>
                </a:cubicBezTo>
                <a:lnTo>
                  <a:pt x="8985462" y="0"/>
                </a:lnTo>
                <a:cubicBezTo>
                  <a:pt x="9073017" y="0"/>
                  <a:pt x="9143994" y="70977"/>
                  <a:pt x="9143994" y="158532"/>
                </a:cubicBezTo>
                <a:lnTo>
                  <a:pt x="9143994" y="1426791"/>
                </a:lnTo>
                <a:cubicBezTo>
                  <a:pt x="9143994" y="1514346"/>
                  <a:pt x="9073017" y="1585323"/>
                  <a:pt x="8985462" y="1585323"/>
                </a:cubicBezTo>
                <a:lnTo>
                  <a:pt x="158532" y="1585323"/>
                </a:lnTo>
                <a:cubicBezTo>
                  <a:pt x="70977" y="1585323"/>
                  <a:pt x="0" y="1514346"/>
                  <a:pt x="0" y="1426791"/>
                </a:cubicBezTo>
                <a:lnTo>
                  <a:pt x="0" y="158532"/>
                </a:lnTo>
                <a:close/>
              </a:path>
            </a:pathLst>
          </a:custGeom>
          <a:solidFill>
            <a:srgbClr val="FF3300"/>
          </a:solidFill>
          <a:ln w="28575">
            <a:solidFill>
              <a:srgbClr val="008080"/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970" tIns="283017" rIns="40970" bIns="283017" numCol="1" spcCol="1270" anchor="ctr" anchorCtr="0">
            <a:noAutofit/>
          </a:bodyPr>
          <a:lstStyle/>
          <a:p>
            <a:pPr algn="ctr" defTabSz="282403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0" dirty="0">
                <a:solidFill>
                  <a:schemeClr val="bg1"/>
                </a:solidFill>
                <a:latin typeface="KG HAPPY" panose="02000000000000000000" pitchFamily="2" charset="0"/>
              </a:rPr>
              <a:t>Conclusion</a:t>
            </a:r>
            <a:endParaRPr lang="en-US" sz="6353" dirty="0">
              <a:solidFill>
                <a:schemeClr val="bg1"/>
              </a:solidFill>
              <a:latin typeface="KG HAPPY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57"/>
          <a:stretch/>
        </p:blipFill>
        <p:spPr>
          <a:xfrm>
            <a:off x="537882" y="2156030"/>
            <a:ext cx="1287719" cy="428625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109019" y="4112035"/>
            <a:ext cx="4793226" cy="2330245"/>
          </a:xfrm>
          <a:prstGeom prst="wedgeRoundRectCallout">
            <a:avLst>
              <a:gd name="adj1" fmla="val -61090"/>
              <a:gd name="adj2" fmla="val -79272"/>
              <a:gd name="adj3" fmla="val 16667"/>
            </a:avLst>
          </a:prstGeom>
          <a:solidFill>
            <a:srgbClr val="00808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169408" y="4307661"/>
            <a:ext cx="46724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Wednesday" panose="02000603000000000000" pitchFamily="2" charset="0"/>
                <a:ea typeface="Wednesday" panose="02000603000000000000" pitchFamily="2" charset="0"/>
              </a:rPr>
              <a:t>I need a car so that I can I can take ACT Prep, like you want me to.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69"/>
          <a:stretch/>
        </p:blipFill>
        <p:spPr>
          <a:xfrm>
            <a:off x="6777315" y="4036580"/>
            <a:ext cx="1828800" cy="2481154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09716" y="3834581"/>
            <a:ext cx="383458" cy="575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77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189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KG HAPPY</vt:lpstr>
      <vt:lpstr>KG When Oceans Rise</vt:lpstr>
      <vt:lpstr>Wednesday</vt:lpstr>
      <vt:lpstr>Office Theme</vt:lpstr>
      <vt:lpstr>PowerPoint Presentation</vt:lpstr>
      <vt:lpstr>That’s not fair!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Holder</dc:creator>
  <cp:lastModifiedBy>Sienna Holl</cp:lastModifiedBy>
  <cp:revision>10</cp:revision>
  <dcterms:created xsi:type="dcterms:W3CDTF">2014-08-02T20:34:20Z</dcterms:created>
  <dcterms:modified xsi:type="dcterms:W3CDTF">2018-09-20T15:15:04Z</dcterms:modified>
</cp:coreProperties>
</file>